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DM Serif Display"/>
      <p:regular r:id="rId32"/>
      <p: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33" Type="http://schemas.openxmlformats.org/officeDocument/2006/relationships/font" Target="fonts/DMSerifDisplay-italic.fntdata"/><Relationship Id="rId10" Type="http://schemas.openxmlformats.org/officeDocument/2006/relationships/slide" Target="slides/slide5.xml"/><Relationship Id="rId32" Type="http://schemas.openxmlformats.org/officeDocument/2006/relationships/font" Target="fonts/DMSerifDisplay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af55dae1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af55dae1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eaf55dae1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eaf55dae1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eaf55dae1_8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eaf55dae1_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eaf55dae1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eaf55dae1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af55dae1_8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af55dae1_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eaf55dae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eaf55dae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eaf55dae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eaf55da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eaf55dae1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eaf55dae1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eaf55dae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eaf55dae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eaf55dae1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eaf55dae1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00ae1a812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00ae1a812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00ae1a81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00ae1a81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eaf55dae1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eaf55dae1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Dark 2">
  <p:cSld name="BLANK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Dark 3">
  <p:cSld name="BLANK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flipH="1" rot="5400000">
            <a:off x="-248212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_1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Dark 1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a-ner/irs-mobile" TargetMode="External"/><Relationship Id="rId4" Type="http://schemas.openxmlformats.org/officeDocument/2006/relationships/hyperlink" Target="https://bit.ly/2Tg6BrF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ZmwA2wYXjJQ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/>
        </p:nvSpPr>
        <p:spPr>
          <a:xfrm>
            <a:off x="1188750" y="2712800"/>
            <a:ext cx="33834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Aleks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Aner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Axel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Cuong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Thomas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1188750" y="360400"/>
            <a:ext cx="6766500" cy="27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Instrument</a:t>
            </a:r>
            <a:r>
              <a:rPr lang="en" sz="5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Recognition </a:t>
            </a:r>
            <a:r>
              <a:rPr lang="en" sz="55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endParaRPr sz="5500">
              <a:solidFill>
                <a:srgbClr val="FF8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375" y="3840925"/>
            <a:ext cx="883950" cy="8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3970375" y="3096725"/>
            <a:ext cx="2968800" cy="417000"/>
          </a:xfrm>
          <a:prstGeom prst="wedgeRoundRectCallout">
            <a:avLst>
              <a:gd fmla="val -36959" name="adj1"/>
              <a:gd fmla="val 147881" name="adj2"/>
              <a:gd fmla="val 0" name="adj3"/>
            </a:avLst>
          </a:prstGeom>
          <a:noFill/>
          <a:ln cap="flat" cmpd="sng" w="9525">
            <a:solidFill>
              <a:srgbClr val="FF8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Hmm, that </a:t>
            </a:r>
            <a:r>
              <a:rPr i="1"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might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be 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guitar...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375" y="3598125"/>
            <a:ext cx="2704875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ctrTitle"/>
          </p:nvPr>
        </p:nvSpPr>
        <p:spPr>
          <a:xfrm>
            <a:off x="495888" y="950550"/>
            <a:ext cx="37677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Batch 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Construction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89588" y="2030175"/>
            <a:ext cx="3180300" cy="22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labels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 samples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labels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1000 samples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labels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1000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labels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100000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6"/>
          <p:cNvSpPr txBox="1"/>
          <p:nvPr>
            <p:ph type="ctrTitle"/>
          </p:nvPr>
        </p:nvSpPr>
        <p:spPr>
          <a:xfrm>
            <a:off x="4571988" y="902625"/>
            <a:ext cx="37677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Cases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4972063" y="2030175"/>
            <a:ext cx="3234600" cy="2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Compilation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Measures accurately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 improvement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Light strength test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Scalability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Intrafamilial differentiation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Pure strength test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ctrTitle"/>
          </p:nvPr>
        </p:nvSpPr>
        <p:spPr>
          <a:xfrm>
            <a:off x="311700" y="329775"/>
            <a:ext cx="85206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</a:t>
            </a: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Board</a:t>
            </a:r>
            <a:endParaRPr sz="3600">
              <a:solidFill>
                <a:srgbClr val="FF8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311650" y="1419375"/>
            <a:ext cx="85206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8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9973"/>
            <a:ext cx="9144000" cy="357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ctrTitle"/>
          </p:nvPr>
        </p:nvSpPr>
        <p:spPr>
          <a:xfrm>
            <a:off x="311700" y="329775"/>
            <a:ext cx="85206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</a:t>
            </a: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sz="3600">
              <a:solidFill>
                <a:srgbClr val="FF8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311650" y="1419375"/>
            <a:ext cx="85206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sprint our team was able to diversify our product presentation to showcase enterprise implementation. In addition to improving user-end devices we have mapped and scheduled white box testing of our preliminary IRS product.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Goal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Continue working on the ML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Side project: Android 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Story Points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Planned: 30 hours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Achieved: 30 hours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First IRS model with proposed tests: March 18th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ctrTitle"/>
          </p:nvPr>
        </p:nvSpPr>
        <p:spPr>
          <a:xfrm>
            <a:off x="311700" y="329775"/>
            <a:ext cx="85206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Burndown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Chart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50" y="1238150"/>
            <a:ext cx="6998300" cy="34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ctrTitle"/>
          </p:nvPr>
        </p:nvSpPr>
        <p:spPr>
          <a:xfrm>
            <a:off x="311700" y="1567863"/>
            <a:ext cx="85206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</a:t>
            </a: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listening!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00" y="2508838"/>
            <a:ext cx="1066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ctrTitle"/>
          </p:nvPr>
        </p:nvSpPr>
        <p:spPr>
          <a:xfrm>
            <a:off x="311700" y="329775"/>
            <a:ext cx="85206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 Requirements </a:t>
            </a: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Document</a:t>
            </a:r>
            <a:endParaRPr sz="3600">
              <a:solidFill>
                <a:srgbClr val="FF8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311650" y="1419375"/>
            <a:ext cx="85206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</a:t>
            </a:r>
            <a:r>
              <a:rPr lang="en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did not have any significant updates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our BRD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ctrTitle"/>
          </p:nvPr>
        </p:nvSpPr>
        <p:spPr>
          <a:xfrm>
            <a:off x="311700" y="329775"/>
            <a:ext cx="85206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Management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Plan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311650" y="1419375"/>
            <a:ext cx="85206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have updated our </a:t>
            </a:r>
            <a:r>
              <a:rPr lang="en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Sprint Board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Burndown Chart</a:t>
            </a:r>
            <a:endParaRPr>
              <a:solidFill>
                <a:srgbClr val="FF8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ctrTitle"/>
          </p:nvPr>
        </p:nvSpPr>
        <p:spPr>
          <a:xfrm>
            <a:off x="311700" y="329775"/>
            <a:ext cx="85206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Architecture 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3600">
              <a:solidFill>
                <a:srgbClr val="FF8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311650" y="1419375"/>
            <a:ext cx="85206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Primary Data Source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Philharmonia Orchestra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website was recently overhauled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audio files we are working with might have been removed or updated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Cross-referencing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audio files can take some time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the audio files are indeed updated and is of better quality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Then we might need to re-do our sample data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Side project: Mobile 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69725" y="1504950"/>
            <a:ext cx="1066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ctrTitle"/>
          </p:nvPr>
        </p:nvSpPr>
        <p:spPr>
          <a:xfrm>
            <a:off x="311700" y="329775"/>
            <a:ext cx="8520600" cy="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Mobile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Application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311650" y="1419375"/>
            <a:ext cx="85206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Looking at possibilities of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Mobile (Android) 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Language: Java and XML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Server: Firebase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Currently, we have a very simple Login, Registration, and Welcome page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https://github.com/a-ner/irs-mobile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!!! SIDE PROJECT !!!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 commitment on desktop 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Download link: </a:t>
            </a:r>
            <a:r>
              <a:rPr lang="en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bit.ly/2Tg6BrF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875" y="3031025"/>
            <a:ext cx="1929049" cy="17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6700" y="3704475"/>
            <a:ext cx="1066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Instrument Recognition (Android Ver.)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975" y="0"/>
            <a:ext cx="5455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311650" y="337275"/>
            <a:ext cx="30753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</a:t>
            </a:r>
            <a:endParaRPr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Application </a:t>
            </a: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>
              <a:solidFill>
                <a:srgbClr val="FF88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5900" y="3170450"/>
            <a:ext cx="1066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ctrTitle"/>
          </p:nvPr>
        </p:nvSpPr>
        <p:spPr>
          <a:xfrm>
            <a:off x="286500" y="294900"/>
            <a:ext cx="8571000" cy="63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Desktop</a:t>
            </a: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 Preview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350" y="1232475"/>
            <a:ext cx="5997296" cy="356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416425" y="376350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Potential Page Layout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931" y="1168956"/>
            <a:ext cx="6178150" cy="36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-4725" y="480475"/>
            <a:ext cx="4548600" cy="70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1070300" y="3912075"/>
            <a:ext cx="7761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8800"/>
                </a:solidFill>
                <a:latin typeface="Roboto"/>
                <a:ea typeface="Roboto"/>
                <a:cs typeface="Roboto"/>
                <a:sym typeface="Roboto"/>
              </a:rPr>
              <a:t>Power Spectral Density Graphs</a:t>
            </a:r>
            <a:endParaRPr>
              <a:solidFill>
                <a:srgbClr val="FF88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 Fourier transform -&gt; PSD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Divide into fundamentals (lower tones) and overtones (higher)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0" y="504440"/>
            <a:ext cx="3388810" cy="9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900" y="1568475"/>
            <a:ext cx="2950782" cy="20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450" y="1568476"/>
            <a:ext cx="2590498" cy="20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4318275" y="633775"/>
            <a:ext cx="1035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8800"/>
                </a:solidFill>
                <a:latin typeface="Montserrat"/>
                <a:ea typeface="Montserrat"/>
                <a:cs typeface="Montserrat"/>
                <a:sym typeface="Montserrat"/>
              </a:rPr>
              <a:t>FFT:</a:t>
            </a:r>
            <a:endParaRPr b="1" sz="2400">
              <a:solidFill>
                <a:srgbClr val="FF8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973" y="2664915"/>
            <a:ext cx="12192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